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8"/>
  </p:handoutMasterIdLst>
  <p:sldIdLst>
    <p:sldId id="256" r:id="rId2"/>
    <p:sldId id="262" r:id="rId3"/>
    <p:sldId id="257" r:id="rId4"/>
    <p:sldId id="268" r:id="rId5"/>
    <p:sldId id="270" r:id="rId6"/>
    <p:sldId id="271" r:id="rId7"/>
    <p:sldId id="272" r:id="rId8"/>
    <p:sldId id="269" r:id="rId9"/>
    <p:sldId id="280" r:id="rId10"/>
    <p:sldId id="273" r:id="rId11"/>
    <p:sldId id="279" r:id="rId12"/>
    <p:sldId id="274" r:id="rId13"/>
    <p:sldId id="275" r:id="rId14"/>
    <p:sldId id="276" r:id="rId15"/>
    <p:sldId id="277" r:id="rId16"/>
    <p:sldId id="281"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660"/>
  </p:normalViewPr>
  <p:slideViewPr>
    <p:cSldViewPr snapToGrid="0">
      <p:cViewPr varScale="1">
        <p:scale>
          <a:sx n="86" d="100"/>
          <a:sy n="86" d="100"/>
        </p:scale>
        <p:origin x="4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AF9DA7B-C2D2-49D8-99E6-8365E15FA667}" type="datetimeFigureOut">
              <a:rPr lang="en-GB" smtClean="0"/>
              <a:t>26/01/2023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8F17F99-C870-42D5-B891-6D9540B239E7}" type="slidenum">
              <a:rPr lang="en-GB" smtClean="0"/>
              <a:t>‹#›</a:t>
            </a:fld>
            <a:endParaRPr lang="en-GB"/>
          </a:p>
        </p:txBody>
      </p:sp>
    </p:spTree>
    <p:extLst>
      <p:ext uri="{BB962C8B-B14F-4D97-AF65-F5344CB8AC3E}">
        <p14:creationId xmlns:p14="http://schemas.microsoft.com/office/powerpoint/2010/main" val="30397840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hirdspacelearning.com/blog/teach-times-tables-pupils-learn-instant-recall-ks1-ks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1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TIMES TABLES WORKSHOP </a:t>
            </a:r>
          </a:p>
        </p:txBody>
      </p:sp>
    </p:spTree>
    <p:extLst>
      <p:ext uri="{BB962C8B-B14F-4D97-AF65-F5344CB8AC3E}">
        <p14:creationId xmlns:p14="http://schemas.microsoft.com/office/powerpoint/2010/main" val="158601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122882" cy="1320800"/>
          </a:xfrm>
        </p:spPr>
        <p:txBody>
          <a:bodyPr/>
          <a:lstStyle/>
          <a:p>
            <a:r>
              <a:rPr lang="en-GB" dirty="0"/>
              <a:t>How are tables and division facts taught? </a:t>
            </a:r>
          </a:p>
        </p:txBody>
      </p:sp>
      <p:sp>
        <p:nvSpPr>
          <p:cNvPr id="3" name="Content Placeholder 2"/>
          <p:cNvSpPr>
            <a:spLocks noGrp="1"/>
          </p:cNvSpPr>
          <p:nvPr>
            <p:ph idx="1"/>
          </p:nvPr>
        </p:nvSpPr>
        <p:spPr>
          <a:xfrm>
            <a:off x="677334" y="1215615"/>
            <a:ext cx="8596668" cy="4825748"/>
          </a:xfrm>
        </p:spPr>
        <p:txBody>
          <a:bodyPr>
            <a:normAutofit lnSpcReduction="10000"/>
          </a:bodyPr>
          <a:lstStyle/>
          <a:p>
            <a:pPr marL="0" indent="0">
              <a:buNone/>
            </a:pPr>
            <a:r>
              <a:rPr lang="en-GB" dirty="0">
                <a:solidFill>
                  <a:srgbClr val="0070C0"/>
                </a:solidFill>
              </a:rPr>
              <a:t> Conceptual understanding </a:t>
            </a:r>
          </a:p>
          <a:p>
            <a:pPr marL="0" indent="0">
              <a:buNone/>
            </a:pPr>
            <a:r>
              <a:rPr lang="en-GB" u="sng" dirty="0">
                <a:solidFill>
                  <a:schemeClr val="tx2"/>
                </a:solidFill>
                <a:hlinkClick r:id="rId2"/>
              </a:rPr>
              <a:t>If </a:t>
            </a:r>
            <a:r>
              <a:rPr lang="en-GB" u="sng" dirty="0">
                <a:solidFill>
                  <a:srgbClr val="0070C0"/>
                </a:solidFill>
                <a:hlinkClick r:id="rId2"/>
              </a:rPr>
              <a:t>children are conceptually taught multiplication</a:t>
            </a:r>
            <a:r>
              <a:rPr lang="en-GB" u="sng" dirty="0">
                <a:solidFill>
                  <a:srgbClr val="0070C0"/>
                </a:solidFill>
              </a:rPr>
              <a:t>, </a:t>
            </a:r>
            <a:r>
              <a:rPr lang="en-GB" dirty="0">
                <a:solidFill>
                  <a:srgbClr val="0070C0"/>
                </a:solidFill>
              </a:rPr>
              <a:t>and are supported to make, understand and use the relationships and links within multiplication, they will gain the ability to rapidly recall their multiplication facts, and will be able to use them to help them calculate in other areas of maths as well. </a:t>
            </a:r>
          </a:p>
          <a:p>
            <a:pPr marL="0" indent="0">
              <a:buNone/>
            </a:pPr>
            <a:endParaRPr lang="en-GB" dirty="0">
              <a:solidFill>
                <a:srgbClr val="0070C0"/>
              </a:solidFill>
            </a:endParaRPr>
          </a:p>
          <a:p>
            <a:pPr marL="0" indent="0">
              <a:buNone/>
            </a:pPr>
            <a:r>
              <a:rPr lang="en-GB" dirty="0">
                <a:solidFill>
                  <a:srgbClr val="0070C0"/>
                </a:solidFill>
              </a:rPr>
              <a:t>In lessons children will be taught</a:t>
            </a:r>
          </a:p>
          <a:p>
            <a:pPr>
              <a:buFont typeface="Wingdings" panose="05000000000000000000" pitchFamily="2" charset="2"/>
              <a:buChar char="Ø"/>
            </a:pPr>
            <a:r>
              <a:rPr lang="en-GB" dirty="0">
                <a:solidFill>
                  <a:schemeClr val="tx1"/>
                </a:solidFill>
              </a:rPr>
              <a:t>Repeated addition</a:t>
            </a:r>
          </a:p>
          <a:p>
            <a:pPr>
              <a:buFont typeface="Wingdings" panose="05000000000000000000" pitchFamily="2" charset="2"/>
              <a:buChar char="Ø"/>
            </a:pPr>
            <a:r>
              <a:rPr lang="en-GB" dirty="0">
                <a:solidFill>
                  <a:schemeClr val="tx1"/>
                </a:solidFill>
              </a:rPr>
              <a:t>Inverse relationships (Division)</a:t>
            </a:r>
          </a:p>
          <a:p>
            <a:pPr>
              <a:buFont typeface="Wingdings" panose="05000000000000000000" pitchFamily="2" charset="2"/>
              <a:buChar char="Ø"/>
            </a:pPr>
            <a:r>
              <a:rPr lang="en-GB" dirty="0">
                <a:solidFill>
                  <a:schemeClr val="tx1"/>
                </a:solidFill>
              </a:rPr>
              <a:t>Number Families</a:t>
            </a:r>
          </a:p>
          <a:p>
            <a:pPr>
              <a:buFont typeface="Wingdings" panose="05000000000000000000" pitchFamily="2" charset="2"/>
              <a:buChar char="Ø"/>
            </a:pPr>
            <a:r>
              <a:rPr lang="en-GB" dirty="0">
                <a:solidFill>
                  <a:schemeClr val="tx1"/>
                </a:solidFill>
              </a:rPr>
              <a:t>Patterns</a:t>
            </a:r>
          </a:p>
          <a:p>
            <a:pPr>
              <a:buFont typeface="Wingdings" panose="05000000000000000000" pitchFamily="2" charset="2"/>
              <a:buChar char="Ø"/>
            </a:pPr>
            <a:r>
              <a:rPr lang="en-GB" dirty="0">
                <a:solidFill>
                  <a:schemeClr val="tx1"/>
                </a:solidFill>
              </a:rPr>
              <a:t>Derive Facts from those already known </a:t>
            </a:r>
          </a:p>
          <a:p>
            <a:pPr>
              <a:buFont typeface="Wingdings" panose="05000000000000000000" pitchFamily="2" charset="2"/>
              <a:buChar char="Ø"/>
            </a:pPr>
            <a:r>
              <a:rPr lang="en-GB" dirty="0">
                <a:solidFill>
                  <a:schemeClr val="tx1"/>
                </a:solidFill>
              </a:rPr>
              <a:t>Commutative Law </a:t>
            </a:r>
          </a:p>
          <a:p>
            <a:pPr marL="0" indent="0">
              <a:buNone/>
            </a:pPr>
            <a:r>
              <a:rPr lang="en-GB" dirty="0">
                <a:solidFill>
                  <a:srgbClr val="0070C0"/>
                </a:solidFill>
              </a:rPr>
              <a:t>           4 x5 = 20 = 5 x 4</a:t>
            </a:r>
          </a:p>
          <a:p>
            <a:pPr>
              <a:buFont typeface="Wingdings" panose="05000000000000000000" pitchFamily="2" charset="2"/>
              <a:buChar char="Ø"/>
            </a:pPr>
            <a:endParaRPr lang="en-GB" dirty="0">
              <a:solidFill>
                <a:srgbClr val="0070C0"/>
              </a:solidFill>
            </a:endParaRPr>
          </a:p>
          <a:p>
            <a:endParaRPr lang="en-GB" dirty="0"/>
          </a:p>
        </p:txBody>
      </p:sp>
    </p:spTree>
    <p:extLst>
      <p:ext uri="{BB962C8B-B14F-4D97-AF65-F5344CB8AC3E}">
        <p14:creationId xmlns:p14="http://schemas.microsoft.com/office/powerpoint/2010/main" val="212123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122882" cy="1320800"/>
          </a:xfrm>
        </p:spPr>
        <p:txBody>
          <a:bodyPr/>
          <a:lstStyle/>
          <a:p>
            <a:r>
              <a:rPr lang="en-GB" dirty="0"/>
              <a:t>How are tables and division facts taught? </a:t>
            </a:r>
          </a:p>
        </p:txBody>
      </p:sp>
      <p:sp>
        <p:nvSpPr>
          <p:cNvPr id="3" name="Content Placeholder 2"/>
          <p:cNvSpPr>
            <a:spLocks noGrp="1"/>
          </p:cNvSpPr>
          <p:nvPr>
            <p:ph idx="1"/>
          </p:nvPr>
        </p:nvSpPr>
        <p:spPr>
          <a:xfrm>
            <a:off x="677334" y="1215615"/>
            <a:ext cx="8596668" cy="4825748"/>
          </a:xfrm>
        </p:spPr>
        <p:txBody>
          <a:bodyPr>
            <a:normAutofit/>
          </a:bodyPr>
          <a:lstStyle/>
          <a:p>
            <a:pPr>
              <a:buFont typeface="Wingdings" panose="05000000000000000000" pitchFamily="2" charset="2"/>
              <a:buChar char="Ø"/>
            </a:pPr>
            <a:r>
              <a:rPr lang="en-GB" dirty="0">
                <a:solidFill>
                  <a:srgbClr val="0070C0"/>
                </a:solidFill>
              </a:rPr>
              <a:t>Concrete – Pictorial- Abstract </a:t>
            </a:r>
          </a:p>
          <a:p>
            <a:pPr>
              <a:buFont typeface="Wingdings" panose="05000000000000000000" pitchFamily="2" charset="2"/>
              <a:buChar char="Ø"/>
            </a:pPr>
            <a:endParaRPr lang="en-GB" dirty="0">
              <a:solidFill>
                <a:srgbClr val="0070C0"/>
              </a:solidFill>
            </a:endParaRPr>
          </a:p>
          <a:p>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504" y="1123367"/>
            <a:ext cx="6182588" cy="2162477"/>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120" y="1562033"/>
            <a:ext cx="3770498" cy="4677402"/>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379" y="3432477"/>
            <a:ext cx="2591583" cy="3157297"/>
          </a:xfrm>
          <a:prstGeom prst="rect">
            <a:avLst/>
          </a:prstGeom>
        </p:spPr>
      </p:pic>
    </p:spTree>
    <p:extLst>
      <p:ext uri="{BB962C8B-B14F-4D97-AF65-F5344CB8AC3E}">
        <p14:creationId xmlns:p14="http://schemas.microsoft.com/office/powerpoint/2010/main" val="211720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Commutativity </a:t>
            </a:r>
            <a:br>
              <a:rPr lang="en-GB" dirty="0"/>
            </a:b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967" y="1290918"/>
            <a:ext cx="9202584" cy="5163670"/>
          </a:xfrm>
        </p:spPr>
      </p:pic>
    </p:spTree>
    <p:extLst>
      <p:ext uri="{BB962C8B-B14F-4D97-AF65-F5344CB8AC3E}">
        <p14:creationId xmlns:p14="http://schemas.microsoft.com/office/powerpoint/2010/main" val="3847126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3" y="711912"/>
            <a:ext cx="9294476" cy="5559796"/>
          </a:xfrm>
        </p:spPr>
      </p:pic>
    </p:spTree>
    <p:extLst>
      <p:ext uri="{BB962C8B-B14F-4D97-AF65-F5344CB8AC3E}">
        <p14:creationId xmlns:p14="http://schemas.microsoft.com/office/powerpoint/2010/main" val="2016292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656217"/>
            <a:ext cx="8596668" cy="5385146"/>
          </a:xfrm>
        </p:spPr>
        <p:txBody>
          <a:bodyPr/>
          <a:lstStyle/>
          <a:p>
            <a:pPr marL="0" indent="0">
              <a:buNone/>
            </a:pPr>
            <a:r>
              <a:rPr lang="en-GB" b="1" dirty="0"/>
              <a:t>    Useful Tips for home</a:t>
            </a:r>
          </a:p>
          <a:p>
            <a:r>
              <a:rPr lang="en-GB" dirty="0"/>
              <a:t>Stick to one table at a time to minimise confusion. </a:t>
            </a:r>
          </a:p>
          <a:p>
            <a:r>
              <a:rPr lang="en-GB" dirty="0"/>
              <a:t> Start with chanting and writing them out slowly in order. </a:t>
            </a:r>
          </a:p>
          <a:p>
            <a:r>
              <a:rPr lang="en-GB" dirty="0"/>
              <a:t>Then move on to completing the answers quickly in order – on paper or verbally with your child. </a:t>
            </a:r>
          </a:p>
          <a:p>
            <a:r>
              <a:rPr lang="en-GB" dirty="0"/>
              <a:t> Finally, move on to completing the answers in any order. </a:t>
            </a:r>
          </a:p>
          <a:p>
            <a:r>
              <a:rPr lang="en-GB" dirty="0"/>
              <a:t> Keep reminding your child that 3 x 4 is the same as 4 x 3 – this is effectively halves the number of tables facts. </a:t>
            </a:r>
          </a:p>
          <a:p>
            <a:r>
              <a:rPr lang="en-GB" dirty="0"/>
              <a:t>Each table has a square number 3 x 3, 7 x 7 etc. These are special numbers that can act as a memory hook – emphasise them! </a:t>
            </a:r>
          </a:p>
          <a:p>
            <a:r>
              <a:rPr lang="en-GB" dirty="0"/>
              <a:t>Talk about the numbers as you are encountering them “ 5 x 7 = 35 that’s our house number” – this makes more memory hooks</a:t>
            </a:r>
          </a:p>
        </p:txBody>
      </p:sp>
    </p:spTree>
    <p:extLst>
      <p:ext uri="{BB962C8B-B14F-4D97-AF65-F5344CB8AC3E}">
        <p14:creationId xmlns:p14="http://schemas.microsoft.com/office/powerpoint/2010/main" val="3813242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Of course Practise makes perfect!</a:t>
            </a:r>
            <a:br>
              <a:rPr lang="en-GB" dirty="0"/>
            </a:br>
            <a:br>
              <a:rPr lang="en-GB" dirty="0"/>
            </a:br>
            <a:endParaRPr lang="en-GB" dirty="0"/>
          </a:p>
        </p:txBody>
      </p:sp>
      <p:sp>
        <p:nvSpPr>
          <p:cNvPr id="3" name="Content Placeholder 2"/>
          <p:cNvSpPr>
            <a:spLocks noGrp="1"/>
          </p:cNvSpPr>
          <p:nvPr>
            <p:ph idx="1"/>
          </p:nvPr>
        </p:nvSpPr>
        <p:spPr/>
        <p:txBody>
          <a:bodyPr>
            <a:normAutofit fontScale="85000" lnSpcReduction="20000"/>
          </a:bodyPr>
          <a:lstStyle/>
          <a:p>
            <a:r>
              <a:rPr lang="en-GB" dirty="0"/>
              <a:t>Counting</a:t>
            </a:r>
          </a:p>
          <a:p>
            <a:r>
              <a:rPr lang="en-GB" dirty="0"/>
              <a:t>Singing</a:t>
            </a:r>
          </a:p>
          <a:p>
            <a:r>
              <a:rPr lang="en-GB" dirty="0"/>
              <a:t>Chanting</a:t>
            </a:r>
          </a:p>
          <a:p>
            <a:r>
              <a:rPr lang="en-GB" dirty="0"/>
              <a:t>Speed Tests</a:t>
            </a:r>
          </a:p>
          <a:p>
            <a:r>
              <a:rPr lang="en-GB" dirty="0"/>
              <a:t>Board Games</a:t>
            </a:r>
          </a:p>
          <a:p>
            <a:r>
              <a:rPr lang="en-GB" dirty="0"/>
              <a:t>Card Games</a:t>
            </a:r>
          </a:p>
          <a:p>
            <a:r>
              <a:rPr lang="en-GB" dirty="0"/>
              <a:t>Times Table Tricks  </a:t>
            </a:r>
          </a:p>
          <a:p>
            <a:pPr marL="0" indent="0">
              <a:buNone/>
            </a:pPr>
            <a:r>
              <a:rPr lang="en-GB" dirty="0">
                <a:solidFill>
                  <a:srgbClr val="0070C0"/>
                </a:solidFill>
              </a:rPr>
              <a:t>     Online</a:t>
            </a:r>
          </a:p>
          <a:p>
            <a:pPr>
              <a:buFont typeface="Wingdings" panose="05000000000000000000" pitchFamily="2" charset="2"/>
              <a:buChar char="Ø"/>
            </a:pPr>
            <a:r>
              <a:rPr lang="en-GB" dirty="0" err="1">
                <a:solidFill>
                  <a:schemeClr val="tx2">
                    <a:lumMod val="75000"/>
                  </a:schemeClr>
                </a:solidFill>
              </a:rPr>
              <a:t>ttrockstars</a:t>
            </a:r>
            <a:r>
              <a:rPr lang="en-GB" dirty="0">
                <a:solidFill>
                  <a:schemeClr val="tx2">
                    <a:lumMod val="75000"/>
                  </a:schemeClr>
                </a:solidFill>
              </a:rPr>
              <a:t> </a:t>
            </a:r>
          </a:p>
          <a:p>
            <a:pPr>
              <a:buFont typeface="Wingdings" panose="05000000000000000000" pitchFamily="2" charset="2"/>
              <a:buChar char="Ø"/>
            </a:pPr>
            <a:r>
              <a:rPr lang="en-GB" dirty="0">
                <a:solidFill>
                  <a:schemeClr val="tx2">
                    <a:lumMod val="75000"/>
                  </a:schemeClr>
                </a:solidFill>
              </a:rPr>
              <a:t>Teaching Tables</a:t>
            </a:r>
          </a:p>
          <a:p>
            <a:pPr>
              <a:buFont typeface="Wingdings" panose="05000000000000000000" pitchFamily="2" charset="2"/>
              <a:buChar char="Ø"/>
            </a:pPr>
            <a:r>
              <a:rPr lang="en-GB" dirty="0" err="1">
                <a:solidFill>
                  <a:schemeClr val="tx2">
                    <a:lumMod val="75000"/>
                  </a:schemeClr>
                </a:solidFill>
              </a:rPr>
              <a:t>Topmarks</a:t>
            </a:r>
            <a:endParaRPr lang="en-GB" dirty="0">
              <a:solidFill>
                <a:schemeClr val="tx2">
                  <a:lumMod val="75000"/>
                </a:schemeClr>
              </a:solidFill>
            </a:endParaRPr>
          </a:p>
          <a:p>
            <a:pPr>
              <a:buFont typeface="Wingdings" panose="05000000000000000000" pitchFamily="2" charset="2"/>
              <a:buChar char="Ø"/>
            </a:pPr>
            <a:r>
              <a:rPr lang="en-GB" dirty="0" err="1">
                <a:solidFill>
                  <a:schemeClr val="tx2">
                    <a:lumMod val="75000"/>
                  </a:schemeClr>
                </a:solidFill>
              </a:rPr>
              <a:t>Youtube</a:t>
            </a:r>
            <a:r>
              <a:rPr lang="en-GB" dirty="0">
                <a:solidFill>
                  <a:schemeClr val="tx2">
                    <a:lumMod val="75000"/>
                  </a:schemeClr>
                </a:solidFill>
              </a:rPr>
              <a:t> songs  </a:t>
            </a:r>
          </a:p>
          <a:p>
            <a:pPr>
              <a:buFont typeface="Wingdings" panose="05000000000000000000" pitchFamily="2" charset="2"/>
              <a:buChar char="Ø"/>
            </a:pPr>
            <a:endParaRPr lang="en-GB" dirty="0">
              <a:solidFill>
                <a:schemeClr val="tx2">
                  <a:lumMod val="75000"/>
                </a:schemeClr>
              </a:solidFill>
            </a:endParaRPr>
          </a:p>
        </p:txBody>
      </p:sp>
      <p:sp>
        <p:nvSpPr>
          <p:cNvPr id="5" name="TextBox 4"/>
          <p:cNvSpPr txBox="1"/>
          <p:nvPr/>
        </p:nvSpPr>
        <p:spPr>
          <a:xfrm>
            <a:off x="5873675" y="2850776"/>
            <a:ext cx="3797450" cy="646331"/>
          </a:xfrm>
          <a:prstGeom prst="rect">
            <a:avLst/>
          </a:prstGeom>
          <a:noFill/>
        </p:spPr>
        <p:txBody>
          <a:bodyPr wrap="square" rtlCol="0">
            <a:spAutoFit/>
          </a:bodyPr>
          <a:lstStyle/>
          <a:p>
            <a:r>
              <a:rPr lang="en-GB" dirty="0"/>
              <a:t>Links are on our website on</a:t>
            </a:r>
          </a:p>
          <a:p>
            <a:r>
              <a:rPr lang="en-GB" dirty="0" err="1"/>
              <a:t>Kidszone</a:t>
            </a:r>
            <a:endParaRPr lang="en-GB" dirty="0"/>
          </a:p>
        </p:txBody>
      </p:sp>
    </p:spTree>
    <p:extLst>
      <p:ext uri="{BB962C8B-B14F-4D97-AF65-F5344CB8AC3E}">
        <p14:creationId xmlns:p14="http://schemas.microsoft.com/office/powerpoint/2010/main" val="3536462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for coming!</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604258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Multiplication Tables Check Explained </a:t>
            </a:r>
          </a:p>
        </p:txBody>
      </p:sp>
      <p:sp>
        <p:nvSpPr>
          <p:cNvPr id="3" name="Content Placeholder 2"/>
          <p:cNvSpPr>
            <a:spLocks noGrp="1"/>
          </p:cNvSpPr>
          <p:nvPr>
            <p:ph idx="1"/>
          </p:nvPr>
        </p:nvSpPr>
        <p:spPr>
          <a:xfrm>
            <a:off x="677334" y="1549101"/>
            <a:ext cx="8596668" cy="4492261"/>
          </a:xfrm>
        </p:spPr>
        <p:txBody>
          <a:bodyPr>
            <a:normAutofit fontScale="92500" lnSpcReduction="10000"/>
          </a:bodyPr>
          <a:lstStyle/>
          <a:p>
            <a:pPr marL="0" indent="0">
              <a:buNone/>
            </a:pPr>
            <a:r>
              <a:rPr lang="en-GB" dirty="0">
                <a:solidFill>
                  <a:srgbClr val="0070C0"/>
                </a:solidFill>
              </a:rPr>
              <a:t>     What is the purpose of the Multiplication Tables Check (MTC)? </a:t>
            </a:r>
          </a:p>
          <a:p>
            <a:pPr>
              <a:buFont typeface="Wingdings" panose="05000000000000000000" pitchFamily="2" charset="2"/>
              <a:buChar char="Ø"/>
            </a:pPr>
            <a:r>
              <a:rPr lang="en-GB" dirty="0"/>
              <a:t>Primary-school children are expected to know all their times tables </a:t>
            </a:r>
            <a:r>
              <a:rPr lang="en-GB" b="1" i="1" dirty="0">
                <a:solidFill>
                  <a:srgbClr val="0070C0"/>
                </a:solidFill>
              </a:rPr>
              <a:t>(and related division facts</a:t>
            </a:r>
            <a:r>
              <a:rPr lang="en-GB" dirty="0"/>
              <a:t>) up to 12x12. Under the current National Curriculum, children are supposed to know their times tables by the end of Year 4, but are currently are not formally tested on them.</a:t>
            </a:r>
          </a:p>
          <a:p>
            <a:pPr>
              <a:buFont typeface="Wingdings" panose="05000000000000000000" pitchFamily="2" charset="2"/>
              <a:buChar char="Ø"/>
            </a:pPr>
            <a:r>
              <a:rPr lang="en-GB" dirty="0"/>
              <a:t>The purpose of the MTC is to determine whether year 4 pupils can fluently recall their multiplication tables. Although the check will help schools to identify pupils who require additional support, it is not intended as a diagnostic tool.</a:t>
            </a:r>
          </a:p>
          <a:p>
            <a:pPr>
              <a:buFont typeface="Wingdings" panose="05000000000000000000" pitchFamily="2" charset="2"/>
              <a:buChar char="Ø"/>
            </a:pPr>
            <a:endParaRPr lang="en-GB" dirty="0"/>
          </a:p>
          <a:p>
            <a:pPr marL="0" indent="0">
              <a:buNone/>
            </a:pPr>
            <a:r>
              <a:rPr lang="en-GB" dirty="0">
                <a:solidFill>
                  <a:srgbClr val="0070C0"/>
                </a:solidFill>
              </a:rPr>
              <a:t>     Which children will sit the multiplication check? </a:t>
            </a:r>
          </a:p>
          <a:p>
            <a:pPr>
              <a:buFont typeface="Wingdings" panose="05000000000000000000" pitchFamily="2" charset="2"/>
              <a:buChar char="Ø"/>
            </a:pPr>
            <a:r>
              <a:rPr lang="en-GB" dirty="0"/>
              <a:t> The times tables test will be introduced in English schools only. It will be taken by children in Year 4, in the summer term (in June).</a:t>
            </a:r>
          </a:p>
          <a:p>
            <a:pPr>
              <a:buFont typeface="Wingdings" panose="05000000000000000000" pitchFamily="2" charset="2"/>
              <a:buChar char="Ø"/>
            </a:pPr>
            <a:r>
              <a:rPr lang="en-GB" dirty="0"/>
              <a:t> In June 2019 the multiplication check will be voluntary (schools will be able to decide whether to administer it or not). In June 2020 it will become compulsory for all English schools</a:t>
            </a:r>
          </a:p>
        </p:txBody>
      </p:sp>
    </p:spTree>
    <p:extLst>
      <p:ext uri="{BB962C8B-B14F-4D97-AF65-F5344CB8AC3E}">
        <p14:creationId xmlns:p14="http://schemas.microsoft.com/office/powerpoint/2010/main" val="2441630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Multiplication Tables Check Explained </a:t>
            </a:r>
          </a:p>
        </p:txBody>
      </p:sp>
      <p:sp>
        <p:nvSpPr>
          <p:cNvPr id="3" name="Content Placeholder 2"/>
          <p:cNvSpPr>
            <a:spLocks noGrp="1"/>
          </p:cNvSpPr>
          <p:nvPr>
            <p:ph idx="1"/>
          </p:nvPr>
        </p:nvSpPr>
        <p:spPr>
          <a:xfrm>
            <a:off x="677334" y="1570617"/>
            <a:ext cx="8596668" cy="4470746"/>
          </a:xfrm>
        </p:spPr>
        <p:txBody>
          <a:bodyPr>
            <a:normAutofit lnSpcReduction="10000"/>
          </a:bodyPr>
          <a:lstStyle/>
          <a:p>
            <a:pPr marL="0" indent="0">
              <a:buNone/>
            </a:pPr>
            <a:r>
              <a:rPr lang="en-GB" dirty="0"/>
              <a:t>     </a:t>
            </a:r>
            <a:r>
              <a:rPr lang="en-GB" dirty="0">
                <a:solidFill>
                  <a:srgbClr val="0070C0"/>
                </a:solidFill>
              </a:rPr>
              <a:t>How will children be tested?  </a:t>
            </a:r>
          </a:p>
          <a:p>
            <a:r>
              <a:rPr lang="en-GB" dirty="0"/>
              <a:t>Children will be tested using an on-screen check, where they will have to answer multiplication questions against the clock. The test will last no longer than 5 minutes and their answers will be marked instantly.</a:t>
            </a:r>
          </a:p>
          <a:p>
            <a:pPr marL="0" indent="0">
              <a:buNone/>
            </a:pPr>
            <a:r>
              <a:rPr lang="en-GB" b="1" dirty="0">
                <a:solidFill>
                  <a:srgbClr val="0070C0"/>
                </a:solidFill>
              </a:rPr>
              <a:t>     </a:t>
            </a:r>
            <a:r>
              <a:rPr lang="en-GB" dirty="0">
                <a:solidFill>
                  <a:srgbClr val="0070C0"/>
                </a:solidFill>
              </a:rPr>
              <a:t>Can children practise before the test? </a:t>
            </a:r>
          </a:p>
          <a:p>
            <a:r>
              <a:rPr lang="en-GB" dirty="0"/>
              <a:t>Before the test window opens each year, there will be the opportunity for children to access a practice area to become familiar with the style of the KS2 times tables test. </a:t>
            </a:r>
          </a:p>
          <a:p>
            <a:r>
              <a:rPr lang="en-GB" dirty="0"/>
              <a:t>We will build in time for this familiarisation, so the check style is not ‘new’ when children take the actual check. This is another reason the current year 4’s will sit the trial this year. </a:t>
            </a:r>
          </a:p>
          <a:p>
            <a:r>
              <a:rPr lang="en-GB" dirty="0"/>
              <a:t>The results from the practice area will not be reported on or available to schools, so this cannot be used as an ongoing tool for assessment before the actual check.</a:t>
            </a:r>
          </a:p>
          <a:p>
            <a:endParaRPr lang="en-GB" dirty="0"/>
          </a:p>
          <a:p>
            <a:endParaRPr lang="en-GB" dirty="0"/>
          </a:p>
          <a:p>
            <a:endParaRPr lang="en-GB" dirty="0"/>
          </a:p>
        </p:txBody>
      </p:sp>
    </p:spTree>
    <p:extLst>
      <p:ext uri="{BB962C8B-B14F-4D97-AF65-F5344CB8AC3E}">
        <p14:creationId xmlns:p14="http://schemas.microsoft.com/office/powerpoint/2010/main" val="1125093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Multiplication Tables Check Explained </a:t>
            </a:r>
          </a:p>
        </p:txBody>
      </p:sp>
      <p:sp>
        <p:nvSpPr>
          <p:cNvPr id="3" name="Content Placeholder 2"/>
          <p:cNvSpPr>
            <a:spLocks noGrp="1"/>
          </p:cNvSpPr>
          <p:nvPr>
            <p:ph idx="1"/>
          </p:nvPr>
        </p:nvSpPr>
        <p:spPr>
          <a:xfrm>
            <a:off x="677334" y="1376979"/>
            <a:ext cx="8596668" cy="4664383"/>
          </a:xfrm>
        </p:spPr>
        <p:txBody>
          <a:bodyPr>
            <a:normAutofit fontScale="92500" lnSpcReduction="10000"/>
          </a:bodyPr>
          <a:lstStyle/>
          <a:p>
            <a:pPr marL="0" indent="0">
              <a:buNone/>
            </a:pPr>
            <a:r>
              <a:rPr lang="en-GB" dirty="0"/>
              <a:t>     </a:t>
            </a:r>
            <a:r>
              <a:rPr lang="en-GB" dirty="0">
                <a:solidFill>
                  <a:srgbClr val="0070C0"/>
                </a:solidFill>
              </a:rPr>
              <a:t>What tables will be tested? </a:t>
            </a:r>
          </a:p>
          <a:p>
            <a:pPr marL="0" indent="0">
              <a:buNone/>
            </a:pPr>
            <a:r>
              <a:rPr lang="en-GB" b="1" dirty="0"/>
              <a:t>      </a:t>
            </a:r>
            <a:r>
              <a:rPr lang="en-GB" b="1" i="1" dirty="0"/>
              <a:t>There Will Not Be An Equal Spread Of Each Multiplication Table Within The Check</a:t>
            </a:r>
          </a:p>
          <a:p>
            <a:r>
              <a:rPr lang="en-GB" dirty="0"/>
              <a:t>The check has been designed to focus on times tables that fit within the KS2 curriculum. </a:t>
            </a:r>
          </a:p>
          <a:p>
            <a:r>
              <a:rPr lang="en-GB" dirty="0"/>
              <a:t>The 6, 7, 8, 9 and 12 times tables are more likely to be asked than the 2, 3, 4, 5, 10 or 11 multiplication tables. The STA state that there is a focus on these as these are the ‘most difficult’ multiplication tables.</a:t>
            </a:r>
          </a:p>
          <a:p>
            <a:r>
              <a:rPr lang="en-GB" dirty="0"/>
              <a:t>There will always be questions from the 3, 4, 5, 6, 7, 8, 9, 11 and 12 multiplication tables in each test.</a:t>
            </a:r>
          </a:p>
          <a:p>
            <a:r>
              <a:rPr lang="en-GB" dirty="0"/>
              <a:t>There will be no questions from the 1 times table (</a:t>
            </a:r>
            <a:r>
              <a:rPr lang="en-GB" dirty="0" err="1"/>
              <a:t>i.e</a:t>
            </a:r>
            <a:r>
              <a:rPr lang="en-GB" dirty="0"/>
              <a:t> 1 x 8 or 8 x 1)</a:t>
            </a:r>
          </a:p>
          <a:p>
            <a:r>
              <a:rPr lang="en-GB" dirty="0"/>
              <a:t>There will only be a maximum of 7 questions from the 2, 5 and 10 times tables. </a:t>
            </a:r>
          </a:p>
          <a:p>
            <a:r>
              <a:rPr lang="en-GB" dirty="0"/>
              <a:t>Reversal of questions using the commutative law will not feature in the same check. This means that, for example, 8 x 3 and 3 x 8 won’t be asked to the same pupil.</a:t>
            </a:r>
          </a:p>
          <a:p>
            <a:endParaRPr lang="en-GB" dirty="0"/>
          </a:p>
          <a:p>
            <a:endParaRPr lang="en-GB" dirty="0"/>
          </a:p>
          <a:p>
            <a:endParaRPr lang="en-GB" dirty="0"/>
          </a:p>
        </p:txBody>
      </p:sp>
    </p:spTree>
    <p:extLst>
      <p:ext uri="{BB962C8B-B14F-4D97-AF65-F5344CB8AC3E}">
        <p14:creationId xmlns:p14="http://schemas.microsoft.com/office/powerpoint/2010/main" val="712527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Multiplication Tables Check Explained </a:t>
            </a:r>
          </a:p>
        </p:txBody>
      </p:sp>
      <p:sp>
        <p:nvSpPr>
          <p:cNvPr id="3" name="Content Placeholder 2"/>
          <p:cNvSpPr>
            <a:spLocks noGrp="1"/>
          </p:cNvSpPr>
          <p:nvPr>
            <p:ph idx="1"/>
          </p:nvPr>
        </p:nvSpPr>
        <p:spPr>
          <a:xfrm>
            <a:off x="677334" y="1323191"/>
            <a:ext cx="8596668" cy="4718171"/>
          </a:xfrm>
        </p:spPr>
        <p:txBody>
          <a:bodyPr>
            <a:normAutofit/>
          </a:bodyPr>
          <a:lstStyle/>
          <a:p>
            <a:pPr marL="0" indent="0">
              <a:buNone/>
            </a:pPr>
            <a:r>
              <a:rPr lang="en-GB" dirty="0"/>
              <a:t>Breakdown</a:t>
            </a:r>
          </a:p>
          <a:p>
            <a:pPr marL="0" indent="0">
              <a:buNone/>
            </a:pPr>
            <a:r>
              <a:rPr lang="en-GB" dirty="0"/>
              <a:t> </a:t>
            </a:r>
          </a:p>
          <a:p>
            <a:pPr marL="0" indent="0">
              <a:buNone/>
            </a:pPr>
            <a:endParaRPr lang="en-GB" dirty="0"/>
          </a:p>
          <a:p>
            <a:endParaRPr lang="en-GB" dirty="0"/>
          </a:p>
          <a:p>
            <a:endParaRPr lang="en-GB" dirty="0"/>
          </a:p>
          <a:p>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573" y="1381760"/>
            <a:ext cx="5595387" cy="4883834"/>
          </a:xfrm>
          <a:prstGeom prst="rect">
            <a:avLst/>
          </a:prstGeom>
        </p:spPr>
      </p:pic>
    </p:spTree>
    <p:extLst>
      <p:ext uri="{BB962C8B-B14F-4D97-AF65-F5344CB8AC3E}">
        <p14:creationId xmlns:p14="http://schemas.microsoft.com/office/powerpoint/2010/main" val="1995265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Multiplication Tables Check Explained </a:t>
            </a:r>
          </a:p>
        </p:txBody>
      </p:sp>
      <p:sp>
        <p:nvSpPr>
          <p:cNvPr id="3" name="Content Placeholder 2"/>
          <p:cNvSpPr>
            <a:spLocks noGrp="1"/>
          </p:cNvSpPr>
          <p:nvPr>
            <p:ph idx="1"/>
          </p:nvPr>
        </p:nvSpPr>
        <p:spPr>
          <a:xfrm>
            <a:off x="677334" y="1323191"/>
            <a:ext cx="8596668" cy="5217458"/>
          </a:xfrm>
        </p:spPr>
        <p:txBody>
          <a:bodyPr>
            <a:normAutofit fontScale="85000" lnSpcReduction="20000"/>
          </a:bodyPr>
          <a:lstStyle/>
          <a:p>
            <a:pPr marL="0" indent="0">
              <a:buNone/>
            </a:pPr>
            <a:r>
              <a:rPr lang="en-GB" sz="1900" b="1" dirty="0">
                <a:solidFill>
                  <a:srgbClr val="0070C0"/>
                </a:solidFill>
              </a:rPr>
              <a:t>     Which facts are the most likely to appear? </a:t>
            </a:r>
          </a:p>
          <a:p>
            <a:r>
              <a:rPr lang="en-GB" sz="1900" b="1" dirty="0"/>
              <a:t>Eleven Facts Are More Likely To Appear Than Others</a:t>
            </a:r>
          </a:p>
          <a:p>
            <a:r>
              <a:rPr lang="en-GB" sz="1900" dirty="0"/>
              <a:t>The framework sets out that the second number in the multiplication will be monitored to ensure that the instances of each number is +/- 1 of the parameters discussed above. </a:t>
            </a:r>
          </a:p>
          <a:p>
            <a:r>
              <a:rPr lang="en-GB" sz="1900" dirty="0"/>
              <a:t>This means that the following 11 multiplication questions (</a:t>
            </a:r>
            <a:r>
              <a:rPr lang="en-GB" sz="1900" b="1" dirty="0"/>
              <a:t>and their commutative equivalents</a:t>
            </a:r>
            <a:r>
              <a:rPr lang="en-GB" sz="1900" dirty="0"/>
              <a:t>) are more likely to be asked: –</a:t>
            </a:r>
          </a:p>
          <a:p>
            <a:r>
              <a:rPr lang="en-GB" sz="1900" dirty="0"/>
              <a:t> 6 x 6, 6 x 7, 6 x 8, 6 x 9, 6 x 12</a:t>
            </a:r>
          </a:p>
          <a:p>
            <a:r>
              <a:rPr lang="en-GB" sz="1900" dirty="0"/>
              <a:t>7 x 8, 7 x 9, 7 x 12</a:t>
            </a:r>
          </a:p>
          <a:p>
            <a:r>
              <a:rPr lang="en-GB" sz="1900" dirty="0"/>
              <a:t> 8 x 9, 8 x 12</a:t>
            </a:r>
          </a:p>
          <a:p>
            <a:r>
              <a:rPr lang="en-GB" sz="1900" dirty="0"/>
              <a:t>12 x 12</a:t>
            </a:r>
          </a:p>
          <a:p>
            <a:r>
              <a:rPr lang="en-GB" sz="1900" dirty="0"/>
              <a:t>Of course, not each set of questions will feature all of these facts, and other questions will be asked, but it is likely that a good proportion of the above will be present in each set of questions.</a:t>
            </a:r>
          </a:p>
          <a:p>
            <a:r>
              <a:rPr lang="en-GB" sz="1900" dirty="0"/>
              <a:t>Questions involving 2, 5 and 10 are least likely to be asked, with there only being a maximum of 8 (including the +/-1 parameter mentioned above) of these questions in each test.</a:t>
            </a:r>
          </a:p>
          <a:p>
            <a:pPr marL="0" indent="0">
              <a:buNone/>
            </a:pPr>
            <a:endParaRPr lang="en-GB" dirty="0"/>
          </a:p>
          <a:p>
            <a:pPr marL="0" indent="0">
              <a:buNone/>
            </a:pPr>
            <a:r>
              <a:rPr lang="en-GB" dirty="0"/>
              <a:t> </a:t>
            </a:r>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1998721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Multiplication Tables Check Explained </a:t>
            </a:r>
          </a:p>
        </p:txBody>
      </p:sp>
      <p:sp>
        <p:nvSpPr>
          <p:cNvPr id="3" name="Content Placeholder 2"/>
          <p:cNvSpPr>
            <a:spLocks noGrp="1"/>
          </p:cNvSpPr>
          <p:nvPr>
            <p:ph idx="1"/>
          </p:nvPr>
        </p:nvSpPr>
        <p:spPr>
          <a:xfrm>
            <a:off x="677334" y="1323191"/>
            <a:ext cx="8596668" cy="5131397"/>
          </a:xfrm>
        </p:spPr>
        <p:txBody>
          <a:bodyPr>
            <a:normAutofit fontScale="55000" lnSpcReduction="20000"/>
          </a:bodyPr>
          <a:lstStyle/>
          <a:p>
            <a:pPr marL="0" indent="0">
              <a:buNone/>
            </a:pPr>
            <a:r>
              <a:rPr lang="en-GB" sz="2900" b="1" dirty="0">
                <a:solidFill>
                  <a:srgbClr val="0070C0"/>
                </a:solidFill>
              </a:rPr>
              <a:t>     What happens with the results? </a:t>
            </a:r>
          </a:p>
          <a:p>
            <a:pPr>
              <a:buFont typeface="Wingdings" panose="05000000000000000000" pitchFamily="2" charset="2"/>
              <a:buChar char="Ø"/>
            </a:pPr>
            <a:r>
              <a:rPr lang="en-GB" sz="2900" dirty="0"/>
              <a:t>You will only access the result for each pupil at the end of the 3-week window. The child (or teacher) will not be shown the total score on screen. This means there will be a bit of a waiting game to find out how your children have done.</a:t>
            </a:r>
          </a:p>
          <a:p>
            <a:pPr>
              <a:buFont typeface="Wingdings" panose="05000000000000000000" pitchFamily="2" charset="2"/>
              <a:buChar char="Ø"/>
            </a:pPr>
            <a:r>
              <a:rPr lang="en-GB" sz="2900" dirty="0"/>
              <a:t>The guidance is clear that there is no expected pass rate or threshold. This means that, unlike the KS1 Phonics Screening check, children will not be expected to re-sit the check if they do not meet a set threshold in this KS2 Times Tables Test. </a:t>
            </a:r>
          </a:p>
          <a:p>
            <a:pPr marL="0" indent="0">
              <a:buNone/>
            </a:pPr>
            <a:r>
              <a:rPr lang="en-GB" sz="2900" dirty="0"/>
              <a:t>       </a:t>
            </a:r>
            <a:r>
              <a:rPr lang="en-GB" sz="2900" b="1" dirty="0"/>
              <a:t>BUT</a:t>
            </a:r>
          </a:p>
          <a:p>
            <a:r>
              <a:rPr lang="en-GB" sz="2900" b="1" dirty="0"/>
              <a:t>National And Local Authority Results Will Also Be Published</a:t>
            </a:r>
          </a:p>
          <a:p>
            <a:r>
              <a:rPr lang="en-GB" sz="2900" dirty="0"/>
              <a:t>From 2020, the </a:t>
            </a:r>
            <a:r>
              <a:rPr lang="en-GB" sz="2900" dirty="0" err="1"/>
              <a:t>DfE</a:t>
            </a:r>
            <a:r>
              <a:rPr lang="en-GB" sz="2900" dirty="0"/>
              <a:t> will report on the performance of pupils in the check nationally and in each local authority. There is no guidance at this point as to what form these reports will take, but we can infer from the test framework that is likely to include the percentage of children who achieve full marks. </a:t>
            </a:r>
          </a:p>
          <a:p>
            <a:r>
              <a:rPr lang="en-GB" sz="2900" dirty="0"/>
              <a:t>Through Analyse School Performance (ASP) schools are also likely to be able to see the percentage of children in their cohort who achieved each score compared to the percentage of children nationally.</a:t>
            </a:r>
          </a:p>
          <a:p>
            <a:r>
              <a:rPr lang="en-GB" sz="2900" dirty="0"/>
              <a:t>The STA state that this national and local authority data will enable schools to benchmark the performance of their pupils, but it will not form a formal pass mark. </a:t>
            </a:r>
          </a:p>
          <a:p>
            <a:pPr marL="0" indent="0">
              <a:buNone/>
            </a:pPr>
            <a:endParaRPr lang="en-GB" dirty="0"/>
          </a:p>
          <a:p>
            <a:pPr marL="0" indent="0">
              <a:buNone/>
            </a:pPr>
            <a:r>
              <a:rPr lang="en-GB" dirty="0"/>
              <a:t> </a:t>
            </a:r>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1116853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times tables? </a:t>
            </a:r>
          </a:p>
        </p:txBody>
      </p:sp>
      <p:sp>
        <p:nvSpPr>
          <p:cNvPr id="3" name="Content Placeholder 2"/>
          <p:cNvSpPr>
            <a:spLocks noGrp="1"/>
          </p:cNvSpPr>
          <p:nvPr>
            <p:ph idx="1"/>
          </p:nvPr>
        </p:nvSpPr>
        <p:spPr>
          <a:xfrm>
            <a:off x="677334" y="1215615"/>
            <a:ext cx="8596668" cy="4825748"/>
          </a:xfrm>
        </p:spPr>
        <p:txBody>
          <a:bodyPr>
            <a:normAutofit fontScale="85000" lnSpcReduction="20000"/>
          </a:bodyPr>
          <a:lstStyle/>
          <a:p>
            <a:pPr marL="0" indent="0">
              <a:buNone/>
            </a:pPr>
            <a:r>
              <a:rPr lang="en-GB" dirty="0">
                <a:solidFill>
                  <a:srgbClr val="0070C0"/>
                </a:solidFill>
              </a:rPr>
              <a:t> Having a secure understanding of times table and division facts underpins:</a:t>
            </a:r>
          </a:p>
          <a:p>
            <a:pPr>
              <a:buFont typeface="Wingdings" panose="05000000000000000000" pitchFamily="2" charset="2"/>
              <a:buChar char="Ø"/>
            </a:pPr>
            <a:r>
              <a:rPr lang="en-GB" dirty="0">
                <a:solidFill>
                  <a:srgbClr val="0070C0"/>
                </a:solidFill>
              </a:rPr>
              <a:t>Formal written methods of multiplication and division.</a:t>
            </a:r>
          </a:p>
          <a:p>
            <a:pPr>
              <a:buFont typeface="Wingdings" panose="05000000000000000000" pitchFamily="2" charset="2"/>
              <a:buChar char="Ø"/>
            </a:pPr>
            <a:r>
              <a:rPr lang="en-GB" dirty="0">
                <a:solidFill>
                  <a:srgbClr val="0070C0"/>
                </a:solidFill>
              </a:rPr>
              <a:t>Multiples, factors, factor pairs, common factors, prime numbers.</a:t>
            </a:r>
          </a:p>
          <a:p>
            <a:pPr>
              <a:buFont typeface="Wingdings" panose="05000000000000000000" pitchFamily="2" charset="2"/>
              <a:buChar char="Ø"/>
            </a:pPr>
            <a:r>
              <a:rPr lang="en-GB" dirty="0">
                <a:solidFill>
                  <a:srgbClr val="0070C0"/>
                </a:solidFill>
              </a:rPr>
              <a:t>Square numbers, cube numbers.</a:t>
            </a:r>
          </a:p>
          <a:p>
            <a:pPr>
              <a:buFont typeface="Wingdings" panose="05000000000000000000" pitchFamily="2" charset="2"/>
              <a:buChar char="Ø"/>
            </a:pPr>
            <a:r>
              <a:rPr lang="en-GB" dirty="0">
                <a:solidFill>
                  <a:srgbClr val="0070C0"/>
                </a:solidFill>
              </a:rPr>
              <a:t>Multiply and divide by 10, 100 or 1000.</a:t>
            </a:r>
          </a:p>
          <a:p>
            <a:pPr>
              <a:buFont typeface="Wingdings" panose="05000000000000000000" pitchFamily="2" charset="2"/>
              <a:buChar char="Ø"/>
            </a:pPr>
            <a:r>
              <a:rPr lang="en-GB" dirty="0">
                <a:solidFill>
                  <a:srgbClr val="0070C0"/>
                </a:solidFill>
              </a:rPr>
              <a:t>Percentages. </a:t>
            </a:r>
          </a:p>
          <a:p>
            <a:pPr>
              <a:buFont typeface="Wingdings" panose="05000000000000000000" pitchFamily="2" charset="2"/>
              <a:buChar char="Ø"/>
            </a:pPr>
            <a:r>
              <a:rPr lang="en-GB" dirty="0">
                <a:solidFill>
                  <a:srgbClr val="0070C0"/>
                </a:solidFill>
              </a:rPr>
              <a:t>Conversion of measures.</a:t>
            </a:r>
          </a:p>
          <a:p>
            <a:pPr>
              <a:buFont typeface="Wingdings" panose="05000000000000000000" pitchFamily="2" charset="2"/>
              <a:buChar char="Ø"/>
            </a:pPr>
            <a:r>
              <a:rPr lang="en-GB" dirty="0">
                <a:solidFill>
                  <a:srgbClr val="0070C0"/>
                </a:solidFill>
              </a:rPr>
              <a:t>Multiply fractions, divide fractions, simplify fractions, add fractions, subtract fractions, compare and order fractions.</a:t>
            </a:r>
          </a:p>
          <a:p>
            <a:pPr>
              <a:buFont typeface="Wingdings" panose="05000000000000000000" pitchFamily="2" charset="2"/>
              <a:buChar char="Ø"/>
            </a:pPr>
            <a:r>
              <a:rPr lang="en-GB" dirty="0">
                <a:solidFill>
                  <a:srgbClr val="0070C0"/>
                </a:solidFill>
              </a:rPr>
              <a:t>Area, perimeter and volume.</a:t>
            </a:r>
          </a:p>
          <a:p>
            <a:pPr>
              <a:buFont typeface="Wingdings" panose="05000000000000000000" pitchFamily="2" charset="2"/>
              <a:buChar char="Ø"/>
            </a:pPr>
            <a:r>
              <a:rPr lang="en-GB" dirty="0">
                <a:solidFill>
                  <a:srgbClr val="0070C0"/>
                </a:solidFill>
              </a:rPr>
              <a:t>Ratio and proportion.</a:t>
            </a:r>
          </a:p>
          <a:p>
            <a:pPr>
              <a:buFont typeface="Wingdings" panose="05000000000000000000" pitchFamily="2" charset="2"/>
              <a:buChar char="Ø"/>
            </a:pPr>
            <a:r>
              <a:rPr lang="en-GB" dirty="0">
                <a:solidFill>
                  <a:srgbClr val="0070C0"/>
                </a:solidFill>
              </a:rPr>
              <a:t>Algebra.</a:t>
            </a:r>
          </a:p>
          <a:p>
            <a:pPr>
              <a:buFont typeface="Wingdings" panose="05000000000000000000" pitchFamily="2" charset="2"/>
              <a:buChar char="Ø"/>
            </a:pPr>
            <a:r>
              <a:rPr lang="en-GB" dirty="0">
                <a:solidFill>
                  <a:srgbClr val="0070C0"/>
                </a:solidFill>
              </a:rPr>
              <a:t>Mean (average).</a:t>
            </a:r>
          </a:p>
          <a:p>
            <a:pPr>
              <a:buFont typeface="Wingdings" panose="05000000000000000000" pitchFamily="2" charset="2"/>
              <a:buChar char="Ø"/>
            </a:pPr>
            <a:r>
              <a:rPr lang="en-GB" dirty="0">
                <a:solidFill>
                  <a:srgbClr val="0070C0"/>
                </a:solidFill>
              </a:rPr>
              <a:t>Estimation.</a:t>
            </a:r>
          </a:p>
          <a:p>
            <a:pPr>
              <a:buFont typeface="Wingdings" panose="05000000000000000000" pitchFamily="2" charset="2"/>
              <a:buChar char="Ø"/>
            </a:pPr>
            <a:r>
              <a:rPr lang="en-GB" dirty="0">
                <a:solidFill>
                  <a:srgbClr val="0070C0"/>
                </a:solidFill>
              </a:rPr>
              <a:t>Solve multistep problems. </a:t>
            </a:r>
          </a:p>
          <a:p>
            <a:pPr>
              <a:buFont typeface="Wingdings" panose="05000000000000000000" pitchFamily="2" charset="2"/>
              <a:buChar char="Ø"/>
            </a:pPr>
            <a:endParaRPr lang="en-GB" dirty="0">
              <a:solidFill>
                <a:srgbClr val="0070C0"/>
              </a:solidFill>
            </a:endParaRPr>
          </a:p>
          <a:p>
            <a:endParaRPr lang="en-GB" dirty="0"/>
          </a:p>
        </p:txBody>
      </p:sp>
    </p:spTree>
    <p:extLst>
      <p:ext uri="{BB962C8B-B14F-4D97-AF65-F5344CB8AC3E}">
        <p14:creationId xmlns:p14="http://schemas.microsoft.com/office/powerpoint/2010/main" val="11463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177132" cy="1320800"/>
          </a:xfrm>
        </p:spPr>
        <p:txBody>
          <a:bodyPr/>
          <a:lstStyle/>
          <a:p>
            <a:r>
              <a:rPr lang="en-GB" dirty="0"/>
              <a:t>Without the foundations the tower will collapse!</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2432" y="1443438"/>
            <a:ext cx="3649455" cy="4379347"/>
          </a:xfrm>
        </p:spPr>
      </p:pic>
      <p:sp>
        <p:nvSpPr>
          <p:cNvPr id="5" name="TextBox 4"/>
          <p:cNvSpPr txBox="1"/>
          <p:nvPr/>
        </p:nvSpPr>
        <p:spPr>
          <a:xfrm>
            <a:off x="5765900" y="1629823"/>
            <a:ext cx="3550024" cy="2246769"/>
          </a:xfrm>
          <a:prstGeom prst="rect">
            <a:avLst/>
          </a:prstGeom>
          <a:noFill/>
          <a:ln w="76200">
            <a:solidFill>
              <a:srgbClr val="0070C0"/>
            </a:solidFill>
          </a:ln>
        </p:spPr>
        <p:txBody>
          <a:bodyPr wrap="square" rtlCol="0">
            <a:spAutoFit/>
          </a:bodyPr>
          <a:lstStyle/>
          <a:p>
            <a:r>
              <a:rPr lang="en-GB" sz="2800" b="1" dirty="0"/>
              <a:t>In 2018, 62 marks involved the use of multiplication and division, this was 56% of the marks. </a:t>
            </a:r>
          </a:p>
        </p:txBody>
      </p:sp>
    </p:spTree>
    <p:extLst>
      <p:ext uri="{BB962C8B-B14F-4D97-AF65-F5344CB8AC3E}">
        <p14:creationId xmlns:p14="http://schemas.microsoft.com/office/powerpoint/2010/main" val="362452185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4979</TotalTime>
  <Words>1435</Words>
  <Application>Microsoft Office PowerPoint</Application>
  <PresentationFormat>Widescreen</PresentationFormat>
  <Paragraphs>116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Trebuchet MS</vt:lpstr>
      <vt:lpstr>Wingdings</vt:lpstr>
      <vt:lpstr>Wingdings 3</vt:lpstr>
      <vt:lpstr>Facet</vt:lpstr>
      <vt:lpstr>TIMES TABLES WORKSHOP </vt:lpstr>
      <vt:lpstr>Multiplication Tables Check Explained </vt:lpstr>
      <vt:lpstr>Multiplication Tables Check Explained </vt:lpstr>
      <vt:lpstr>Multiplication Tables Check Explained </vt:lpstr>
      <vt:lpstr>Multiplication Tables Check Explained </vt:lpstr>
      <vt:lpstr>Multiplication Tables Check Explained </vt:lpstr>
      <vt:lpstr>Multiplication Tables Check Explained </vt:lpstr>
      <vt:lpstr>Why times tables? </vt:lpstr>
      <vt:lpstr>Without the foundations the tower will collapse!</vt:lpstr>
      <vt:lpstr>How are tables and division facts taught? </vt:lpstr>
      <vt:lpstr>How are tables and division facts taught? </vt:lpstr>
      <vt:lpstr>Commutativity  </vt:lpstr>
      <vt:lpstr>PowerPoint Presentation</vt:lpstr>
      <vt:lpstr>PowerPoint Presentation</vt:lpstr>
      <vt:lpstr>Of course Practise makes perfect!  </vt:lpstr>
      <vt:lpstr>Thank You for coming!</vt:lpstr>
    </vt:vector>
  </TitlesOfParts>
  <Company>Connect-Up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Reading Workshop</dc:title>
  <dc:creator>K Precious</dc:creator>
  <cp:lastModifiedBy>J Britton</cp:lastModifiedBy>
  <cp:revision>38</cp:revision>
  <cp:lastPrinted>2019-03-11T16:09:17Z</cp:lastPrinted>
  <dcterms:created xsi:type="dcterms:W3CDTF">2018-03-13T13:08:23Z</dcterms:created>
  <dcterms:modified xsi:type="dcterms:W3CDTF">2023-01-26T22:11:43Z</dcterms:modified>
</cp:coreProperties>
</file>